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1" r:id="rId4"/>
    <p:sldId id="264" r:id="rId5"/>
    <p:sldId id="258" r:id="rId6"/>
    <p:sldId id="262" r:id="rId7"/>
    <p:sldId id="263" r:id="rId8"/>
    <p:sldId id="268" r:id="rId9"/>
    <p:sldId id="269" r:id="rId10"/>
    <p:sldId id="270" r:id="rId11"/>
    <p:sldId id="266" r:id="rId12"/>
    <p:sldId id="265" r:id="rId13"/>
    <p:sldId id="267" r:id="rId14"/>
    <p:sldId id="271" r:id="rId15"/>
    <p:sldId id="27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sus-srv-01\usr$\shani\My%20Documents\RCC\economic%20and%20social%20work\social\WB2020\social%20agenda%20working%20group\background%20documents\data%20on%20employ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sus-srv-01\usr$\shani\My%20Documents\RCC\economic%20and%20social%20work\social\WB2020\social%20agenda%20working%20group\background%20documents\data%20on%20employ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sus-srv-01\usr$\shani\My%20Documents\RCC\economic%20and%20social%20work\social\WB2020\social%20agenda%20working%20group\background%20documents\data%20on%20employme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sus-srv-01\usr$\shani\My%20Documents\RCC\economic%20and%20social%20work\social\WB2020\social%20agenda%20working%20group\background%20documents\data%20on%20employ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500" baseline="0"/>
            </a:pPr>
            <a:r>
              <a:rPr lang="en-US" sz="2500" baseline="0"/>
              <a:t>Activity Rate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Sheet1!$H$92</c:f>
              <c:strCache>
                <c:ptCount val="1"/>
                <c:pt idx="0">
                  <c:v>Albania</c:v>
                </c:pt>
              </c:strCache>
            </c:strRef>
          </c:tx>
          <c:marker>
            <c:symbol val="none"/>
          </c:marker>
          <c:cat>
            <c:strRef>
              <c:f>Sheet1!$I$91:$M$91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Sheet1!$I$92:$M$92</c:f>
              <c:numCache>
                <c:formatCode>0.0</c:formatCode>
                <c:ptCount val="5"/>
                <c:pt idx="0">
                  <c:v>52.398871119473192</c:v>
                </c:pt>
                <c:pt idx="1">
                  <c:v>48.508853681267468</c:v>
                </c:pt>
                <c:pt idx="2">
                  <c:v>48.891966759002763</c:v>
                </c:pt>
                <c:pt idx="3">
                  <c:v>48.947849954254337</c:v>
                </c:pt>
                <c:pt idx="4">
                  <c:v>48.685315645013731</c:v>
                </c:pt>
              </c:numCache>
            </c:numRef>
          </c:val>
        </c:ser>
        <c:ser>
          <c:idx val="1"/>
          <c:order val="1"/>
          <c:tx>
            <c:strRef>
              <c:f>Sheet1!$H$93</c:f>
              <c:strCache>
                <c:ptCount val="1"/>
                <c:pt idx="0">
                  <c:v>BiH</c:v>
                </c:pt>
              </c:strCache>
            </c:strRef>
          </c:tx>
          <c:marker>
            <c:symbol val="none"/>
          </c:marker>
          <c:cat>
            <c:strRef>
              <c:f>Sheet1!$I$91:$M$91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Sheet1!$I$93:$M$93</c:f>
              <c:numCache>
                <c:formatCode>General</c:formatCode>
                <c:ptCount val="5"/>
                <c:pt idx="0">
                  <c:v>43.9</c:v>
                </c:pt>
                <c:pt idx="1">
                  <c:v>43.6</c:v>
                </c:pt>
                <c:pt idx="2">
                  <c:v>44.6</c:v>
                </c:pt>
                <c:pt idx="3">
                  <c:v>44</c:v>
                </c:pt>
                <c:pt idx="4">
                  <c:v>44</c:v>
                </c:pt>
              </c:numCache>
            </c:numRef>
          </c:val>
        </c:ser>
        <c:ser>
          <c:idx val="2"/>
          <c:order val="2"/>
          <c:tx>
            <c:strRef>
              <c:f>Sheet1!$H$94</c:f>
              <c:strCache>
                <c:ptCount val="1"/>
                <c:pt idx="0">
                  <c:v>Cro</c:v>
                </c:pt>
              </c:strCache>
            </c:strRef>
          </c:tx>
          <c:marker>
            <c:symbol val="none"/>
          </c:marker>
          <c:cat>
            <c:strRef>
              <c:f>Sheet1!$I$91:$M$91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Sheet1!$I$94:$M$94</c:f>
              <c:numCache>
                <c:formatCode>0.0</c:formatCode>
                <c:ptCount val="5"/>
                <c:pt idx="0">
                  <c:v>48.5</c:v>
                </c:pt>
                <c:pt idx="1">
                  <c:v>47.6</c:v>
                </c:pt>
                <c:pt idx="2">
                  <c:v>46.575000000000003</c:v>
                </c:pt>
                <c:pt idx="3">
                  <c:v>45.7</c:v>
                </c:pt>
                <c:pt idx="4" formatCode="General">
                  <c:v>46.4</c:v>
                </c:pt>
              </c:numCache>
            </c:numRef>
          </c:val>
        </c:ser>
        <c:ser>
          <c:idx val="3"/>
          <c:order val="3"/>
          <c:tx>
            <c:strRef>
              <c:f>Sheet1!$H$95</c:f>
              <c:strCache>
                <c:ptCount val="1"/>
                <c:pt idx="0">
                  <c:v>Kos*</c:v>
                </c:pt>
              </c:strCache>
            </c:strRef>
          </c:tx>
          <c:marker>
            <c:symbol val="none"/>
          </c:marker>
          <c:cat>
            <c:strRef>
              <c:f>Sheet1!$I$91:$M$91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Sheet1!$I$95:$M$95</c:f>
              <c:numCache>
                <c:formatCode>General</c:formatCode>
                <c:ptCount val="5"/>
                <c:pt idx="0">
                  <c:v>51</c:v>
                </c:pt>
                <c:pt idx="1">
                  <c:v>60.7</c:v>
                </c:pt>
                <c:pt idx="2">
                  <c:v>61</c:v>
                </c:pt>
                <c:pt idx="3">
                  <c:v>71.599999999999994</c:v>
                </c:pt>
              </c:numCache>
            </c:numRef>
          </c:val>
        </c:ser>
        <c:ser>
          <c:idx val="4"/>
          <c:order val="4"/>
          <c:tx>
            <c:strRef>
              <c:f>Sheet1!$H$96</c:f>
              <c:strCache>
                <c:ptCount val="1"/>
                <c:pt idx="0">
                  <c:v>Mac</c:v>
                </c:pt>
              </c:strCache>
            </c:strRef>
          </c:tx>
          <c:marker>
            <c:symbol val="none"/>
          </c:marker>
          <c:cat>
            <c:strRef>
              <c:f>Sheet1!$I$91:$M$91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Sheet1!$I$96:$M$96</c:f>
              <c:numCache>
                <c:formatCode>General</c:formatCode>
                <c:ptCount val="5"/>
                <c:pt idx="0">
                  <c:v>56.3</c:v>
                </c:pt>
                <c:pt idx="1">
                  <c:v>56.7</c:v>
                </c:pt>
                <c:pt idx="2">
                  <c:v>56.9</c:v>
                </c:pt>
                <c:pt idx="3">
                  <c:v>56.8</c:v>
                </c:pt>
                <c:pt idx="4">
                  <c:v>56.3</c:v>
                </c:pt>
              </c:numCache>
            </c:numRef>
          </c:val>
        </c:ser>
        <c:ser>
          <c:idx val="5"/>
          <c:order val="5"/>
          <c:tx>
            <c:strRef>
              <c:f>Sheet1!$H$97</c:f>
              <c:strCache>
                <c:ptCount val="1"/>
                <c:pt idx="0">
                  <c:v>Mon</c:v>
                </c:pt>
              </c:strCache>
            </c:strRef>
          </c:tx>
          <c:marker>
            <c:symbol val="none"/>
          </c:marker>
          <c:cat>
            <c:strRef>
              <c:f>Sheet1!$I$91:$M$91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Sheet1!$I$97:$M$97</c:f>
              <c:numCache>
                <c:formatCode>General</c:formatCode>
                <c:ptCount val="5"/>
                <c:pt idx="0">
                  <c:v>51.9</c:v>
                </c:pt>
                <c:pt idx="1">
                  <c:v>51.1</c:v>
                </c:pt>
                <c:pt idx="2">
                  <c:v>50.1</c:v>
                </c:pt>
                <c:pt idx="3">
                  <c:v>48.7</c:v>
                </c:pt>
                <c:pt idx="4">
                  <c:v>52</c:v>
                </c:pt>
              </c:numCache>
            </c:numRef>
          </c:val>
        </c:ser>
        <c:ser>
          <c:idx val="6"/>
          <c:order val="6"/>
          <c:tx>
            <c:strRef>
              <c:f>Sheet1!$H$98</c:f>
              <c:strCache>
                <c:ptCount val="1"/>
                <c:pt idx="0">
                  <c:v>Serbia</c:v>
                </c:pt>
              </c:strCache>
            </c:strRef>
          </c:tx>
          <c:marker>
            <c:symbol val="none"/>
          </c:marker>
          <c:cat>
            <c:strRef>
              <c:f>Sheet1!$I$91:$M$91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Sheet1!$I$98:$M$98</c:f>
              <c:numCache>
                <c:formatCode>General</c:formatCode>
                <c:ptCount val="5"/>
                <c:pt idx="0">
                  <c:v>51.5</c:v>
                </c:pt>
                <c:pt idx="1">
                  <c:v>49.1</c:v>
                </c:pt>
                <c:pt idx="2">
                  <c:v>46.9</c:v>
                </c:pt>
                <c:pt idx="3">
                  <c:v>46.4</c:v>
                </c:pt>
                <c:pt idx="4">
                  <c:v>47.3</c:v>
                </c:pt>
              </c:numCache>
            </c:numRef>
          </c:val>
        </c:ser>
        <c:ser>
          <c:idx val="7"/>
          <c:order val="7"/>
          <c:tx>
            <c:strRef>
              <c:f>Sheet1!$H$99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Sheet1!$I$91:$M$91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Sheet1!$I$99:$M$99</c:f>
              <c:numCache>
                <c:formatCode>General</c:formatCode>
                <c:ptCount val="5"/>
              </c:numCache>
            </c:numRef>
          </c:val>
        </c:ser>
        <c:marker val="1"/>
        <c:axId val="91004288"/>
        <c:axId val="91014272"/>
      </c:lineChart>
      <c:catAx>
        <c:axId val="91004288"/>
        <c:scaling>
          <c:orientation val="minMax"/>
        </c:scaling>
        <c:axPos val="b"/>
        <c:majorTickMark val="none"/>
        <c:tickLblPos val="nextTo"/>
        <c:crossAx val="91014272"/>
        <c:crosses val="autoZero"/>
        <c:auto val="1"/>
        <c:lblAlgn val="ctr"/>
        <c:lblOffset val="100"/>
      </c:catAx>
      <c:valAx>
        <c:axId val="91014272"/>
        <c:scaling>
          <c:orientation val="minMax"/>
          <c:min val="20"/>
        </c:scaling>
        <c:axPos val="l"/>
        <c:majorGridlines/>
        <c:title>
          <c:layout/>
        </c:title>
        <c:numFmt formatCode="0" sourceLinked="0"/>
        <c:majorTickMark val="none"/>
        <c:tickLblPos val="nextTo"/>
        <c:crossAx val="91004288"/>
        <c:crosses val="autoZero"/>
        <c:crossBetween val="between"/>
      </c:valAx>
    </c:plotArea>
    <c:legend>
      <c:legendPos val="r"/>
      <c:legendEntry>
        <c:idx val="7"/>
        <c:delete val="1"/>
      </c:legendEntry>
      <c:layout/>
    </c:legend>
    <c:plotVisOnly val="1"/>
  </c:chart>
  <c:spPr>
    <a:solidFill>
      <a:schemeClr val="accent4">
        <a:lumMod val="20000"/>
        <a:lumOff val="80000"/>
      </a:schemeClr>
    </a:solidFill>
  </c:spPr>
  <c:txPr>
    <a:bodyPr/>
    <a:lstStyle/>
    <a:p>
      <a:pPr>
        <a:defRPr sz="1400" baseline="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500" baseline="0"/>
            </a:pPr>
            <a:r>
              <a:rPr lang="en-US" sz="2500" baseline="0"/>
              <a:t>Employment rates (in %, 15+)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Sheet1!$G$48</c:f>
              <c:strCache>
                <c:ptCount val="1"/>
                <c:pt idx="0">
                  <c:v>Alb</c:v>
                </c:pt>
              </c:strCache>
            </c:strRef>
          </c:tx>
          <c:marker>
            <c:symbol val="none"/>
          </c:marker>
          <c:cat>
            <c:numRef>
              <c:f>Sheet1!$H$47:$L$47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Sheet1!$H$48:$L$48</c:f>
              <c:numCache>
                <c:formatCode>#,##0.0</c:formatCode>
                <c:ptCount val="5"/>
                <c:pt idx="0">
                  <c:v>45.813734713076194</c:v>
                </c:pt>
                <c:pt idx="1">
                  <c:v>41.891891891891895</c:v>
                </c:pt>
                <c:pt idx="2">
                  <c:v>42.289935364727611</c:v>
                </c:pt>
                <c:pt idx="3" formatCode="0.0">
                  <c:v>42.451967063128997</c:v>
                </c:pt>
                <c:pt idx="4">
                  <c:v>42.199222323879241</c:v>
                </c:pt>
              </c:numCache>
            </c:numRef>
          </c:val>
        </c:ser>
        <c:ser>
          <c:idx val="1"/>
          <c:order val="1"/>
          <c:tx>
            <c:strRef>
              <c:f>Sheet1!$G$49</c:f>
              <c:strCache>
                <c:ptCount val="1"/>
                <c:pt idx="0">
                  <c:v>BiH</c:v>
                </c:pt>
              </c:strCache>
            </c:strRef>
          </c:tx>
          <c:marker>
            <c:symbol val="none"/>
          </c:marker>
          <c:cat>
            <c:numRef>
              <c:f>Sheet1!$H$47:$L$47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Sheet1!$H$49:$L$49</c:f>
              <c:numCache>
                <c:formatCode>General</c:formatCode>
                <c:ptCount val="5"/>
                <c:pt idx="0">
                  <c:v>33.6</c:v>
                </c:pt>
                <c:pt idx="1">
                  <c:v>33.1</c:v>
                </c:pt>
                <c:pt idx="2">
                  <c:v>32.5</c:v>
                </c:pt>
                <c:pt idx="3">
                  <c:v>31.9</c:v>
                </c:pt>
                <c:pt idx="4">
                  <c:v>31.7</c:v>
                </c:pt>
              </c:numCache>
            </c:numRef>
          </c:val>
        </c:ser>
        <c:ser>
          <c:idx val="2"/>
          <c:order val="2"/>
          <c:tx>
            <c:strRef>
              <c:f>Sheet1!$G$50</c:f>
              <c:strCache>
                <c:ptCount val="1"/>
                <c:pt idx="0">
                  <c:v>Cro</c:v>
                </c:pt>
              </c:strCache>
            </c:strRef>
          </c:tx>
          <c:marker>
            <c:symbol val="none"/>
          </c:marker>
          <c:cat>
            <c:numRef>
              <c:f>Sheet1!$H$47:$L$47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Sheet1!$H$50:$L$50</c:f>
              <c:numCache>
                <c:formatCode>0.0</c:formatCode>
                <c:ptCount val="5"/>
                <c:pt idx="0">
                  <c:v>44.449999999999996</c:v>
                </c:pt>
                <c:pt idx="1">
                  <c:v>43.3</c:v>
                </c:pt>
                <c:pt idx="2">
                  <c:v>41.075000000000003</c:v>
                </c:pt>
                <c:pt idx="3">
                  <c:v>39.5</c:v>
                </c:pt>
                <c:pt idx="4" formatCode="General">
                  <c:v>39.676746611053176</c:v>
                </c:pt>
              </c:numCache>
            </c:numRef>
          </c:val>
        </c:ser>
        <c:ser>
          <c:idx val="3"/>
          <c:order val="3"/>
          <c:tx>
            <c:strRef>
              <c:f>Sheet1!$G$51</c:f>
              <c:strCache>
                <c:ptCount val="1"/>
                <c:pt idx="0">
                  <c:v>Mac</c:v>
                </c:pt>
              </c:strCache>
            </c:strRef>
          </c:tx>
          <c:marker>
            <c:symbol val="none"/>
          </c:marker>
          <c:cat>
            <c:numRef>
              <c:f>Sheet1!$H$47:$L$47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Sheet1!$H$51:$L$51</c:f>
              <c:numCache>
                <c:formatCode>General</c:formatCode>
                <c:ptCount val="5"/>
                <c:pt idx="0">
                  <c:v>37.300000000000011</c:v>
                </c:pt>
                <c:pt idx="1">
                  <c:v>38.4</c:v>
                </c:pt>
                <c:pt idx="2">
                  <c:v>38.700000000000003</c:v>
                </c:pt>
                <c:pt idx="3">
                  <c:v>38.9</c:v>
                </c:pt>
                <c:pt idx="4">
                  <c:v>39.1</c:v>
                </c:pt>
              </c:numCache>
            </c:numRef>
          </c:val>
        </c:ser>
        <c:ser>
          <c:idx val="4"/>
          <c:order val="4"/>
          <c:tx>
            <c:strRef>
              <c:f>Sheet1!$G$52</c:f>
              <c:strCache>
                <c:ptCount val="1"/>
                <c:pt idx="0">
                  <c:v>Mne</c:v>
                </c:pt>
              </c:strCache>
            </c:strRef>
          </c:tx>
          <c:marker>
            <c:symbol val="none"/>
          </c:marker>
          <c:cat>
            <c:numRef>
              <c:f>Sheet1!$H$47:$L$47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Sheet1!$H$52:$L$52</c:f>
              <c:numCache>
                <c:formatCode>General</c:formatCode>
                <c:ptCount val="5"/>
                <c:pt idx="0">
                  <c:v>43.2</c:v>
                </c:pt>
                <c:pt idx="1">
                  <c:v>41.3</c:v>
                </c:pt>
                <c:pt idx="2">
                  <c:v>40.300000000000011</c:v>
                </c:pt>
                <c:pt idx="3">
                  <c:v>39.1</c:v>
                </c:pt>
                <c:pt idx="4">
                  <c:v>42.2</c:v>
                </c:pt>
              </c:numCache>
            </c:numRef>
          </c:val>
        </c:ser>
        <c:ser>
          <c:idx val="5"/>
          <c:order val="5"/>
          <c:tx>
            <c:strRef>
              <c:f>Sheet1!$G$53</c:f>
              <c:strCache>
                <c:ptCount val="1"/>
                <c:pt idx="0">
                  <c:v>Ser</c:v>
                </c:pt>
              </c:strCache>
            </c:strRef>
          </c:tx>
          <c:marker>
            <c:symbol val="none"/>
          </c:marker>
          <c:cat>
            <c:numRef>
              <c:f>Sheet1!$H$47:$L$47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Sheet1!$H$53:$L$53</c:f>
              <c:numCache>
                <c:formatCode>0.0</c:formatCode>
                <c:ptCount val="5"/>
                <c:pt idx="0">
                  <c:v>44.434303235990328</c:v>
                </c:pt>
                <c:pt idx="1">
                  <c:v>41.201604074624171</c:v>
                </c:pt>
                <c:pt idx="2">
                  <c:v>37.927933817113221</c:v>
                </c:pt>
                <c:pt idx="3">
                  <c:v>35.77907951651116</c:v>
                </c:pt>
                <c:pt idx="4">
                  <c:v>35.5</c:v>
                </c:pt>
              </c:numCache>
            </c:numRef>
          </c:val>
        </c:ser>
        <c:ser>
          <c:idx val="6"/>
          <c:order val="6"/>
          <c:tx>
            <c:strRef>
              <c:f>Sheet1!$G$54</c:f>
              <c:strCache>
                <c:ptCount val="1"/>
                <c:pt idx="0">
                  <c:v>Kos*</c:v>
                </c:pt>
              </c:strCache>
            </c:strRef>
          </c:tx>
          <c:marker>
            <c:symbol val="none"/>
          </c:marker>
          <c:cat>
            <c:numRef>
              <c:f>Sheet1!$H$47:$L$47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Sheet1!$H$54:$L$54</c:f>
              <c:numCache>
                <c:formatCode>General</c:formatCode>
                <c:ptCount val="5"/>
                <c:pt idx="0">
                  <c:v>26</c:v>
                </c:pt>
                <c:pt idx="1">
                  <c:v>36.5</c:v>
                </c:pt>
                <c:pt idx="2">
                  <c:v>36.200000000000003</c:v>
                </c:pt>
                <c:pt idx="3">
                  <c:v>43.4</c:v>
                </c:pt>
              </c:numCache>
            </c:numRef>
          </c:val>
        </c:ser>
        <c:marker val="1"/>
        <c:axId val="70466176"/>
        <c:axId val="70484352"/>
      </c:lineChart>
      <c:catAx>
        <c:axId val="70466176"/>
        <c:scaling>
          <c:orientation val="minMax"/>
        </c:scaling>
        <c:axPos val="b"/>
        <c:numFmt formatCode="General" sourceLinked="1"/>
        <c:majorTickMark val="none"/>
        <c:tickLblPos val="nextTo"/>
        <c:crossAx val="70484352"/>
        <c:crosses val="autoZero"/>
        <c:auto val="1"/>
        <c:lblAlgn val="ctr"/>
        <c:lblOffset val="100"/>
      </c:catAx>
      <c:valAx>
        <c:axId val="70484352"/>
        <c:scaling>
          <c:orientation val="minMax"/>
          <c:min val="20"/>
        </c:scaling>
        <c:axPos val="l"/>
        <c:majorGridlines/>
        <c:title>
          <c:layout/>
        </c:title>
        <c:numFmt formatCode="#,##0" sourceLinked="0"/>
        <c:majorTickMark val="none"/>
        <c:tickLblPos val="nextTo"/>
        <c:crossAx val="70466176"/>
        <c:crosses val="autoZero"/>
        <c:crossBetween val="between"/>
      </c:valAx>
    </c:plotArea>
    <c:legend>
      <c:legendPos val="r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  <a:ln>
      <a:solidFill>
        <a:srgbClr val="4F81BD"/>
      </a:solidFill>
    </a:ln>
  </c:spPr>
  <c:txPr>
    <a:bodyPr/>
    <a:lstStyle/>
    <a:p>
      <a:pPr>
        <a:defRPr sz="1200" baseline="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500" baseline="0"/>
            </a:pPr>
            <a:r>
              <a:rPr lang="en-US" sz="2500" baseline="0" dirty="0"/>
              <a:t>Unemployment </a:t>
            </a:r>
            <a:r>
              <a:rPr lang="en-US" sz="2500" baseline="0" dirty="0" smtClean="0"/>
              <a:t>Rates</a:t>
            </a:r>
            <a:endParaRPr lang="en-US" sz="2500" baseline="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Sheet1!$H$81</c:f>
              <c:strCache>
                <c:ptCount val="1"/>
                <c:pt idx="0">
                  <c:v>Albania</c:v>
                </c:pt>
              </c:strCache>
            </c:strRef>
          </c:tx>
          <c:marker>
            <c:symbol val="none"/>
          </c:marker>
          <c:cat>
            <c:strRef>
              <c:f>Sheet1!$I$80:$M$80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Sheet1!$I$81:$M$81</c:f>
              <c:numCache>
                <c:formatCode>0.0</c:formatCode>
                <c:ptCount val="5"/>
                <c:pt idx="0">
                  <c:v>12.544802867383511</c:v>
                </c:pt>
                <c:pt idx="1">
                  <c:v>13.614573346116968</c:v>
                </c:pt>
                <c:pt idx="2">
                  <c:v>13.6</c:v>
                </c:pt>
                <c:pt idx="3">
                  <c:v>13.3</c:v>
                </c:pt>
                <c:pt idx="4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Sheet1!$H$82</c:f>
              <c:strCache>
                <c:ptCount val="1"/>
                <c:pt idx="0">
                  <c:v>BiH</c:v>
                </c:pt>
              </c:strCache>
            </c:strRef>
          </c:tx>
          <c:marker>
            <c:symbol val="none"/>
          </c:marker>
          <c:cat>
            <c:strRef>
              <c:f>Sheet1!$I$80:$M$80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Sheet1!$I$82:$M$82</c:f>
              <c:numCache>
                <c:formatCode>General</c:formatCode>
                <c:ptCount val="5"/>
                <c:pt idx="0">
                  <c:v>23.4</c:v>
                </c:pt>
                <c:pt idx="1">
                  <c:v>24.1</c:v>
                </c:pt>
                <c:pt idx="2">
                  <c:v>27.2</c:v>
                </c:pt>
                <c:pt idx="3">
                  <c:v>27.6</c:v>
                </c:pt>
                <c:pt idx="4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Sheet1!$H$83</c:f>
              <c:strCache>
                <c:ptCount val="1"/>
                <c:pt idx="0">
                  <c:v>Cro</c:v>
                </c:pt>
              </c:strCache>
            </c:strRef>
          </c:tx>
          <c:marker>
            <c:symbol val="none"/>
          </c:marker>
          <c:cat>
            <c:strRef>
              <c:f>Sheet1!$I$80:$M$80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Sheet1!$I$83:$M$83</c:f>
              <c:numCache>
                <c:formatCode>0.0</c:formatCode>
                <c:ptCount val="5"/>
                <c:pt idx="0">
                  <c:v>8.4</c:v>
                </c:pt>
                <c:pt idx="1">
                  <c:v>9.0500000000000007</c:v>
                </c:pt>
                <c:pt idx="2">
                  <c:v>11.8</c:v>
                </c:pt>
                <c:pt idx="3">
                  <c:v>13.5</c:v>
                </c:pt>
                <c:pt idx="4">
                  <c:v>14.5</c:v>
                </c:pt>
              </c:numCache>
            </c:numRef>
          </c:val>
        </c:ser>
        <c:ser>
          <c:idx val="3"/>
          <c:order val="3"/>
          <c:tx>
            <c:strRef>
              <c:f>Sheet1!$H$84</c:f>
              <c:strCache>
                <c:ptCount val="1"/>
                <c:pt idx="0">
                  <c:v>Kos*</c:v>
                </c:pt>
              </c:strCache>
            </c:strRef>
          </c:tx>
          <c:marker>
            <c:symbol val="none"/>
          </c:marker>
          <c:cat>
            <c:strRef>
              <c:f>Sheet1!$I$80:$M$80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Sheet1!$I$84:$M$84</c:f>
              <c:numCache>
                <c:formatCode>General</c:formatCode>
                <c:ptCount val="5"/>
                <c:pt idx="0">
                  <c:v>48</c:v>
                </c:pt>
                <c:pt idx="1">
                  <c:v>39.9</c:v>
                </c:pt>
                <c:pt idx="2">
                  <c:v>40.700000000000003</c:v>
                </c:pt>
                <c:pt idx="3">
                  <c:v>39.4</c:v>
                </c:pt>
              </c:numCache>
            </c:numRef>
          </c:val>
        </c:ser>
        <c:ser>
          <c:idx val="4"/>
          <c:order val="4"/>
          <c:tx>
            <c:strRef>
              <c:f>Sheet1!$H$85</c:f>
              <c:strCache>
                <c:ptCount val="1"/>
                <c:pt idx="0">
                  <c:v>Mac</c:v>
                </c:pt>
              </c:strCache>
            </c:strRef>
          </c:tx>
          <c:marker>
            <c:symbol val="none"/>
          </c:marker>
          <c:cat>
            <c:strRef>
              <c:f>Sheet1!$I$80:$M$80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Sheet1!$I$85:$M$85</c:f>
              <c:numCache>
                <c:formatCode>General</c:formatCode>
                <c:ptCount val="5"/>
                <c:pt idx="0">
                  <c:v>33.800000000000011</c:v>
                </c:pt>
                <c:pt idx="1">
                  <c:v>32.200000000000003</c:v>
                </c:pt>
                <c:pt idx="2">
                  <c:v>32</c:v>
                </c:pt>
                <c:pt idx="3">
                  <c:v>31.4</c:v>
                </c:pt>
                <c:pt idx="4">
                  <c:v>30.6</c:v>
                </c:pt>
              </c:numCache>
            </c:numRef>
          </c:val>
        </c:ser>
        <c:ser>
          <c:idx val="5"/>
          <c:order val="5"/>
          <c:tx>
            <c:strRef>
              <c:f>Sheet1!$H$86</c:f>
              <c:strCache>
                <c:ptCount val="1"/>
                <c:pt idx="0">
                  <c:v>Mon</c:v>
                </c:pt>
              </c:strCache>
            </c:strRef>
          </c:tx>
          <c:marker>
            <c:symbol val="none"/>
          </c:marker>
          <c:cat>
            <c:strRef>
              <c:f>Sheet1!$I$80:$M$80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Sheet1!$I$86:$M$86</c:f>
              <c:numCache>
                <c:formatCode>General</c:formatCode>
                <c:ptCount val="5"/>
                <c:pt idx="0">
                  <c:v>16.8</c:v>
                </c:pt>
                <c:pt idx="1">
                  <c:v>19.100000000000001</c:v>
                </c:pt>
                <c:pt idx="2">
                  <c:v>19.7</c:v>
                </c:pt>
                <c:pt idx="3">
                  <c:v>19.7</c:v>
                </c:pt>
                <c:pt idx="4">
                  <c:v>18.8</c:v>
                </c:pt>
              </c:numCache>
            </c:numRef>
          </c:val>
        </c:ser>
        <c:ser>
          <c:idx val="6"/>
          <c:order val="6"/>
          <c:tx>
            <c:strRef>
              <c:f>Sheet1!$H$87</c:f>
              <c:strCache>
                <c:ptCount val="1"/>
                <c:pt idx="0">
                  <c:v>Serbia</c:v>
                </c:pt>
              </c:strCache>
            </c:strRef>
          </c:tx>
          <c:marker>
            <c:symbol val="none"/>
          </c:marker>
          <c:cat>
            <c:strRef>
              <c:f>Sheet1!$I$80:$M$80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2012*</c:v>
                </c:pt>
              </c:strCache>
            </c:strRef>
          </c:cat>
          <c:val>
            <c:numRef>
              <c:f>Sheet1!$I$87:$M$87</c:f>
              <c:numCache>
                <c:formatCode>General</c:formatCode>
                <c:ptCount val="5"/>
                <c:pt idx="0">
                  <c:v>13.6</c:v>
                </c:pt>
                <c:pt idx="1">
                  <c:v>16.100000000000001</c:v>
                </c:pt>
                <c:pt idx="2">
                  <c:v>19.2</c:v>
                </c:pt>
                <c:pt idx="3">
                  <c:v>23</c:v>
                </c:pt>
                <c:pt idx="4">
                  <c:v>22.4</c:v>
                </c:pt>
              </c:numCache>
            </c:numRef>
          </c:val>
        </c:ser>
        <c:marker val="1"/>
        <c:axId val="91444736"/>
        <c:axId val="91446272"/>
      </c:lineChart>
      <c:catAx>
        <c:axId val="91444736"/>
        <c:scaling>
          <c:orientation val="minMax"/>
        </c:scaling>
        <c:axPos val="b"/>
        <c:majorTickMark val="none"/>
        <c:tickLblPos val="nextTo"/>
        <c:crossAx val="91446272"/>
        <c:crosses val="autoZero"/>
        <c:auto val="1"/>
        <c:lblAlgn val="ctr"/>
        <c:lblOffset val="100"/>
      </c:catAx>
      <c:valAx>
        <c:axId val="91446272"/>
        <c:scaling>
          <c:orientation val="minMax"/>
        </c:scaling>
        <c:axPos val="l"/>
        <c:majorGridlines/>
        <c:title>
          <c:layout/>
        </c:title>
        <c:numFmt formatCode="0" sourceLinked="0"/>
        <c:majorTickMark val="none"/>
        <c:tickLblPos val="nextTo"/>
        <c:crossAx val="9144473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/>
    </a:solidFill>
  </c:spPr>
  <c:txPr>
    <a:bodyPr/>
    <a:lstStyle/>
    <a:p>
      <a:pPr>
        <a:defRPr sz="1200" baseline="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Sheet1!$I$104</c:f>
              <c:strCache>
                <c:ptCount val="1"/>
                <c:pt idx="0">
                  <c:v>Long-term unemployment</c:v>
                </c:pt>
              </c:strCache>
            </c:strRef>
          </c:tx>
          <c:cat>
            <c:strRef>
              <c:f>Sheet1!$H$105:$H$111</c:f>
              <c:strCache>
                <c:ptCount val="7"/>
                <c:pt idx="0">
                  <c:v>Albania</c:v>
                </c:pt>
                <c:pt idx="1">
                  <c:v>BiH</c:v>
                </c:pt>
                <c:pt idx="2">
                  <c:v>Cro</c:v>
                </c:pt>
                <c:pt idx="3">
                  <c:v>Kos*</c:v>
                </c:pt>
                <c:pt idx="4">
                  <c:v>Mac</c:v>
                </c:pt>
                <c:pt idx="5">
                  <c:v>Mon</c:v>
                </c:pt>
                <c:pt idx="6">
                  <c:v>Serbia</c:v>
                </c:pt>
              </c:strCache>
            </c:strRef>
          </c:cat>
          <c:val>
            <c:numRef>
              <c:f>Sheet1!$I$105:$I$111</c:f>
              <c:numCache>
                <c:formatCode>General</c:formatCode>
                <c:ptCount val="7"/>
                <c:pt idx="0" formatCode="0.0">
                  <c:v>10.6</c:v>
                </c:pt>
                <c:pt idx="1">
                  <c:v>81.900000000000006</c:v>
                </c:pt>
                <c:pt idx="2" formatCode="0.0">
                  <c:v>64</c:v>
                </c:pt>
                <c:pt idx="3">
                  <c:v>82</c:v>
                </c:pt>
                <c:pt idx="4">
                  <c:v>82.5</c:v>
                </c:pt>
                <c:pt idx="5">
                  <c:v>79.599999999999994</c:v>
                </c:pt>
                <c:pt idx="6">
                  <c:v>73.599999999999994</c:v>
                </c:pt>
              </c:numCache>
            </c:numRef>
          </c:val>
        </c:ser>
        <c:ser>
          <c:idx val="1"/>
          <c:order val="1"/>
          <c:tx>
            <c:strRef>
              <c:f>Sheet1!$J$104</c:f>
              <c:strCache>
                <c:ptCount val="1"/>
              </c:strCache>
            </c:strRef>
          </c:tx>
          <c:cat>
            <c:strRef>
              <c:f>Sheet1!$H$105:$H$111</c:f>
              <c:strCache>
                <c:ptCount val="7"/>
                <c:pt idx="0">
                  <c:v>Albania</c:v>
                </c:pt>
                <c:pt idx="1">
                  <c:v>BiH</c:v>
                </c:pt>
                <c:pt idx="2">
                  <c:v>Cro</c:v>
                </c:pt>
                <c:pt idx="3">
                  <c:v>Kos*</c:v>
                </c:pt>
                <c:pt idx="4">
                  <c:v>Mac</c:v>
                </c:pt>
                <c:pt idx="5">
                  <c:v>Mon</c:v>
                </c:pt>
                <c:pt idx="6">
                  <c:v>Serbia</c:v>
                </c:pt>
              </c:strCache>
            </c:strRef>
          </c:cat>
          <c:val>
            <c:numRef>
              <c:f>Sheet1!$J$105:$J$111</c:f>
              <c:numCache>
                <c:formatCode>0.0</c:formatCode>
                <c:ptCount val="7"/>
                <c:pt idx="0">
                  <c:v>89.4</c:v>
                </c:pt>
                <c:pt idx="1">
                  <c:v>18.099999999999991</c:v>
                </c:pt>
                <c:pt idx="2">
                  <c:v>36</c:v>
                </c:pt>
                <c:pt idx="3">
                  <c:v>18</c:v>
                </c:pt>
                <c:pt idx="4">
                  <c:v>17.5</c:v>
                </c:pt>
                <c:pt idx="5">
                  <c:v>20.400000000000006</c:v>
                </c:pt>
                <c:pt idx="6">
                  <c:v>26.400000000000006</c:v>
                </c:pt>
              </c:numCache>
            </c:numRef>
          </c:val>
        </c:ser>
        <c:gapWidth val="55"/>
        <c:overlap val="100"/>
        <c:axId val="91484928"/>
        <c:axId val="91486464"/>
      </c:barChart>
      <c:catAx>
        <c:axId val="91484928"/>
        <c:scaling>
          <c:orientation val="minMax"/>
        </c:scaling>
        <c:axPos val="l"/>
        <c:majorTickMark val="none"/>
        <c:tickLblPos val="nextTo"/>
        <c:crossAx val="91486464"/>
        <c:crosses val="autoZero"/>
        <c:auto val="1"/>
        <c:lblAlgn val="ctr"/>
        <c:lblOffset val="100"/>
      </c:catAx>
      <c:valAx>
        <c:axId val="9148646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91484928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3888888888888904"/>
          <c:y val="0.23131693596766428"/>
          <c:w val="0.24444444444444449"/>
          <c:h val="0.42634534852506389"/>
        </c:manualLayout>
      </c:layout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300" baseline="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A94F3-7D1B-460F-931D-71A7A9DF671F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7FF40-9545-4505-884E-C0DF16637C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CA0C4D-4C76-4119-B1A0-C2B1DE7D5C55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0F5126-F822-440D-9A6D-D34771B02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These targets articulate where we want Europe to be in 2020</a:t>
            </a:r>
          </a:p>
          <a:p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Highest political commitment has been given to these targets- heads of state or government</a:t>
            </a:r>
          </a:p>
          <a:p>
            <a:endParaRPr lang="en-GB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75 %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</a:rPr>
              <a:t>employment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 rate (% of population aged 20-64 years)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Requires effort equal to 2000-2008 job growth</a:t>
            </a:r>
          </a:p>
          <a:p>
            <a:endParaRPr lang="en-GB" sz="400" dirty="0">
              <a:latin typeface="Calibri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&lt; 10%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</a:rPr>
              <a:t>early school leavers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 &amp; min. 40% hold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</a:rPr>
              <a:t>tertiary degree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Requires funding</a:t>
            </a:r>
          </a:p>
          <a:p>
            <a:endParaRPr lang="en-GB" sz="4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20 million less people should be at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</a:rPr>
              <a:t>risk of poverty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Difficult as many will retire and intra-EU labour mobility will grow</a:t>
            </a:r>
          </a:p>
          <a:p>
            <a:pPr lvl="1"/>
            <a:endParaRPr lang="en-GB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These targets are translated in 27 national targets. They will have to add up to EU level target.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Flagships which define CONCRETE ACTIONS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D890-530A-4211-BC24-D3A21F5F180D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E8E84-F375-4A8C-BFC8-0DA1B56D4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 2020 Strategy</a:t>
            </a:r>
            <a:br>
              <a:rPr lang="en-US" dirty="0" smtClean="0"/>
            </a:br>
            <a:r>
              <a:rPr lang="en-US" dirty="0" smtClean="0"/>
              <a:t>Inclusive Growth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Logotip u boji (verzija 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tip u boji (verzija 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Youth unemployment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00201"/>
          <a:ext cx="8001000" cy="441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1264894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baseline="0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Ratio of youth unemployment to adult unemployment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Share of youth unemployed in total unemployed</a:t>
                      </a:r>
                    </a:p>
                  </a:txBody>
                  <a:tcPr marL="0" marR="0" marT="0" marB="0" anchor="b"/>
                </a:tc>
              </a:tr>
              <a:tr h="630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505050"/>
                          </a:solidFill>
                          <a:latin typeface="Arial"/>
                        </a:rPr>
                        <a:t>Alb</a:t>
                      </a:r>
                      <a:endParaRPr lang="en-US" sz="2000" b="0" i="0" u="none" strike="noStrike" baseline="0" dirty="0">
                        <a:solidFill>
                          <a:srgbClr val="50505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632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505050"/>
                          </a:solidFill>
                          <a:latin typeface="Arial"/>
                        </a:rPr>
                        <a:t>BIH</a:t>
                      </a:r>
                      <a:endParaRPr lang="en-US" sz="2000" b="0" i="0" u="none" strike="noStrike" baseline="0" dirty="0">
                        <a:solidFill>
                          <a:srgbClr val="50505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25.8</a:t>
                      </a:r>
                    </a:p>
                  </a:txBody>
                  <a:tcPr marL="0" marR="0" marT="0" marB="0" anchor="b"/>
                </a:tc>
              </a:tr>
              <a:tr h="630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err="1" smtClean="0">
                          <a:solidFill>
                            <a:srgbClr val="505050"/>
                          </a:solidFill>
                          <a:latin typeface="Arial"/>
                        </a:rPr>
                        <a:t>Cro</a:t>
                      </a:r>
                      <a:endParaRPr lang="en-US" sz="2000" b="0" i="0" u="none" strike="noStrike" baseline="0" dirty="0">
                        <a:solidFill>
                          <a:srgbClr val="50505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30.4</a:t>
                      </a:r>
                    </a:p>
                  </a:txBody>
                  <a:tcPr marL="0" marR="0" marT="0" marB="0" anchor="b"/>
                </a:tc>
              </a:tr>
              <a:tr h="630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505050"/>
                          </a:solidFill>
                          <a:latin typeface="Arial"/>
                        </a:rPr>
                        <a:t>Mac</a:t>
                      </a:r>
                      <a:endParaRPr lang="en-US" sz="2000" b="0" i="0" u="none" strike="noStrike" baseline="0" dirty="0">
                        <a:solidFill>
                          <a:srgbClr val="50505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18.9</a:t>
                      </a:r>
                    </a:p>
                  </a:txBody>
                  <a:tcPr marL="0" marR="0" marT="0" marB="0" anchor="b"/>
                </a:tc>
              </a:tr>
              <a:tr h="630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505050"/>
                          </a:solidFill>
                          <a:latin typeface="Arial"/>
                        </a:rPr>
                        <a:t>Ser</a:t>
                      </a:r>
                      <a:endParaRPr lang="en-US" sz="2000" b="0" i="0" u="none" strike="noStrike" baseline="0" dirty="0">
                        <a:solidFill>
                          <a:srgbClr val="50505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20.9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5" name="Picture 2" descr="Logotip u boji (verzija 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tip u boji (verzija 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Level of education matters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9" y="1676401"/>
          <a:ext cx="7924803" cy="419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968"/>
                <a:gridCol w="720437"/>
                <a:gridCol w="1200728"/>
                <a:gridCol w="1520922"/>
                <a:gridCol w="1440873"/>
                <a:gridCol w="1440875"/>
              </a:tblGrid>
              <a:tr h="1991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Unemployment rate of persons with primary level or less education (%)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Unemployment rate of persons with secondary level education (%)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Unemployment rate of persons with tertiary level education (%)</a:t>
                      </a:r>
                    </a:p>
                  </a:txBody>
                  <a:tcPr marL="0" marR="0" marT="0" marB="0" anchor="ctr"/>
                </a:tc>
              </a:tr>
              <a:tr h="345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Cro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15-74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0" marR="0" marT="0" marB="0" anchor="b"/>
                </a:tc>
              </a:tr>
              <a:tr h="345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Cro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15-24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52.3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29.7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345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Cro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25-74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11.1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8.7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7.3</a:t>
                      </a:r>
                    </a:p>
                  </a:txBody>
                  <a:tcPr marL="0" marR="0" marT="0" marB="0" anchor="b"/>
                </a:tc>
              </a:tr>
              <a:tr h="363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Mac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15-74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40.1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31.3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18.9</a:t>
                      </a:r>
                    </a:p>
                  </a:txBody>
                  <a:tcPr marL="0" marR="0" marT="0" marB="0" anchor="b"/>
                </a:tc>
              </a:tr>
              <a:tr h="399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Mac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15-24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52.2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43.5</a:t>
                      </a:r>
                    </a:p>
                  </a:txBody>
                  <a:tcPr marL="0" marR="0" marT="0" marB="0" anchor="b"/>
                </a:tc>
              </a:tr>
              <a:tr h="399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Mac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25-74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37.7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27.6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17.3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5" name="Picture 2" descr="Logotip u boji (verzija 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Common </a:t>
            </a:r>
            <a:r>
              <a:rPr lang="en-US" dirty="0" smtClean="0"/>
              <a:t>country priorities for employment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r>
              <a:rPr lang="en-US" sz="2000" dirty="0" smtClean="0"/>
              <a:t>Enabling </a:t>
            </a:r>
            <a:r>
              <a:rPr lang="en-US" sz="2000" b="1" dirty="0" smtClean="0"/>
              <a:t>business environment </a:t>
            </a:r>
          </a:p>
          <a:p>
            <a:r>
              <a:rPr lang="en-US" sz="2000" b="1" dirty="0" smtClean="0"/>
              <a:t>Human capital development </a:t>
            </a:r>
            <a:r>
              <a:rPr lang="en-US" sz="2000" dirty="0" smtClean="0"/>
              <a:t>(LLL, higher, adult, vocational and non formal education, career guidance, matching skills for jobs, research and development, entrepreneurial education)</a:t>
            </a:r>
          </a:p>
          <a:p>
            <a:r>
              <a:rPr lang="en-US" sz="2000" b="1" dirty="0" smtClean="0"/>
              <a:t>Employment policies </a:t>
            </a:r>
            <a:r>
              <a:rPr lang="en-US" sz="2000" dirty="0" smtClean="0"/>
              <a:t>especially targeting youth, long term unemployed, women, low qualified, minorities, disabled as well as less developed regions</a:t>
            </a:r>
          </a:p>
          <a:p>
            <a:r>
              <a:rPr lang="en-US" sz="2000" dirty="0" smtClean="0"/>
              <a:t>Strengthening </a:t>
            </a:r>
            <a:r>
              <a:rPr lang="en-US" sz="2000" b="1" dirty="0" smtClean="0"/>
              <a:t>capacities of labor market management </a:t>
            </a:r>
            <a:r>
              <a:rPr lang="en-US" sz="2000" dirty="0" smtClean="0"/>
              <a:t>and coordination with other stakeholders in the labor market (including more data and analysis)</a:t>
            </a:r>
          </a:p>
          <a:p>
            <a:r>
              <a:rPr lang="en-US" sz="2000" b="1" dirty="0" smtClean="0"/>
              <a:t>Formal</a:t>
            </a:r>
            <a:r>
              <a:rPr lang="en-US" sz="2000" dirty="0" smtClean="0"/>
              <a:t> economy and employment</a:t>
            </a:r>
          </a:p>
          <a:p>
            <a:r>
              <a:rPr lang="en-US" sz="2000" b="1" dirty="0" smtClean="0"/>
              <a:t>Social inclusion and poverty reduction </a:t>
            </a:r>
            <a:r>
              <a:rPr lang="en-US" sz="2000" dirty="0" smtClean="0"/>
              <a:t>(social entrepreneurship, social support measures for disadvantaged)</a:t>
            </a:r>
          </a:p>
          <a:p>
            <a:r>
              <a:rPr lang="en-US" sz="2000" dirty="0" smtClean="0"/>
              <a:t>Labor </a:t>
            </a:r>
            <a:r>
              <a:rPr lang="en-US" sz="2000" dirty="0" smtClean="0"/>
              <a:t>mobility</a:t>
            </a:r>
            <a:endParaRPr lang="en-US" sz="2000" dirty="0"/>
          </a:p>
        </p:txBody>
      </p:sp>
      <p:pic>
        <p:nvPicPr>
          <p:cNvPr id="4" name="Picture 2" descr="Logotip u boji (verzija 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Way  </a:t>
            </a:r>
            <a:r>
              <a:rPr lang="en-US" dirty="0" smtClean="0"/>
              <a:t>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meeting on 30 January on employment</a:t>
            </a:r>
          </a:p>
          <a:p>
            <a:r>
              <a:rPr lang="en-US" dirty="0" smtClean="0"/>
              <a:t>Data analysis based on identified priorities and forecasts for 2020</a:t>
            </a:r>
          </a:p>
          <a:p>
            <a:r>
              <a:rPr lang="en-US" dirty="0" smtClean="0"/>
              <a:t>Review and agree within the working group</a:t>
            </a:r>
          </a:p>
          <a:p>
            <a:r>
              <a:rPr lang="en-US" dirty="0" smtClean="0"/>
              <a:t>Work together with other dimensions (education, health) towards a comprehensive inclusive growth strategy. Establish links with other pillars. </a:t>
            </a:r>
          </a:p>
          <a:p>
            <a:r>
              <a:rPr lang="en-US" dirty="0" smtClean="0"/>
              <a:t>High level conference to adopt 2020 strategy, targets, measures and indicators. </a:t>
            </a:r>
          </a:p>
          <a:p>
            <a:endParaRPr lang="en-US" dirty="0"/>
          </a:p>
        </p:txBody>
      </p:sp>
      <p:pic>
        <p:nvPicPr>
          <p:cNvPr id="4" name="Picture 2" descr="Logotip u boji (verzija 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98544D-6BF3-47E2-ADFF-860DA71397A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8713788" cy="863600"/>
          </a:xfrm>
        </p:spPr>
        <p:txBody>
          <a:bodyPr>
            <a:normAutofit fontScale="90000"/>
          </a:bodyPr>
          <a:lstStyle/>
          <a:p>
            <a:pPr marL="174625" algn="l"/>
            <a:r>
              <a:rPr lang="en-GB" sz="3600" b="1" dirty="0" smtClean="0">
                <a:latin typeface="Calibri" pitchFamily="34" charset="0"/>
              </a:rPr>
              <a:t/>
            </a:r>
            <a:br>
              <a:rPr lang="en-GB" sz="3600" b="1" dirty="0" smtClean="0">
                <a:latin typeface="Calibri" pitchFamily="34" charset="0"/>
              </a:rPr>
            </a:br>
            <a:r>
              <a:rPr lang="en-GB" sz="3600" b="1" dirty="0" smtClean="0">
                <a:latin typeface="Calibri" pitchFamily="34" charset="0"/>
              </a:rPr>
              <a:t>Europe 2020: 5 EU targets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32812" cy="46799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800" u="sng" dirty="0" smtClean="0">
                <a:latin typeface="Calibri" pitchFamily="34" charset="0"/>
              </a:rPr>
              <a:t>By 2020:</a:t>
            </a:r>
            <a:r>
              <a:rPr lang="en-GB" sz="2800" dirty="0" smtClean="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sz="2800" dirty="0" smtClean="0">
                <a:solidFill>
                  <a:srgbClr val="FF0000"/>
                </a:solidFill>
                <a:latin typeface="Calibri" pitchFamily="34" charset="0"/>
              </a:rPr>
              <a:t>75 % </a:t>
            </a:r>
            <a:r>
              <a:rPr lang="en-GB" sz="2800" b="1" dirty="0" smtClean="0">
                <a:solidFill>
                  <a:srgbClr val="FF0000"/>
                </a:solidFill>
                <a:latin typeface="Calibri" pitchFamily="34" charset="0"/>
              </a:rPr>
              <a:t>employment</a:t>
            </a:r>
            <a:r>
              <a:rPr lang="en-GB" sz="2800" dirty="0" smtClean="0">
                <a:solidFill>
                  <a:srgbClr val="FF0000"/>
                </a:solidFill>
                <a:latin typeface="Calibri" pitchFamily="34" charset="0"/>
              </a:rPr>
              <a:t> rate (% of population aged 20-64 years)</a:t>
            </a:r>
          </a:p>
          <a:p>
            <a:pPr>
              <a:lnSpc>
                <a:spcPct val="80000"/>
              </a:lnSpc>
            </a:pPr>
            <a:endParaRPr lang="en-GB" sz="9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Calibri" pitchFamily="34" charset="0"/>
              </a:rPr>
              <a:t>3% investment in </a:t>
            </a:r>
            <a:r>
              <a:rPr lang="en-GB" sz="2800" b="1" dirty="0" smtClean="0">
                <a:latin typeface="Calibri" pitchFamily="34" charset="0"/>
              </a:rPr>
              <a:t>R&amp;D</a:t>
            </a:r>
            <a:r>
              <a:rPr lang="en-GB" sz="2800" dirty="0" smtClean="0">
                <a:latin typeface="Calibri" pitchFamily="34" charset="0"/>
              </a:rPr>
              <a:t> (% of EU’s GDP)</a:t>
            </a:r>
          </a:p>
          <a:p>
            <a:pPr>
              <a:lnSpc>
                <a:spcPct val="80000"/>
              </a:lnSpc>
            </a:pPr>
            <a:endParaRPr lang="en-GB" sz="9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Calibri" pitchFamily="34" charset="0"/>
              </a:rPr>
              <a:t>“20/20/20” </a:t>
            </a:r>
            <a:r>
              <a:rPr lang="en-GB" sz="2800" b="1" dirty="0" smtClean="0">
                <a:latin typeface="Calibri" pitchFamily="34" charset="0"/>
              </a:rPr>
              <a:t>climate/energy</a:t>
            </a:r>
            <a:r>
              <a:rPr lang="en-GB" sz="2800" dirty="0" smtClean="0">
                <a:latin typeface="Calibri" pitchFamily="34" charset="0"/>
              </a:rPr>
              <a:t> targets met (incl. 30% emissions reduction if conditions are right)</a:t>
            </a:r>
          </a:p>
          <a:p>
            <a:pPr>
              <a:lnSpc>
                <a:spcPct val="80000"/>
              </a:lnSpc>
            </a:pPr>
            <a:endParaRPr lang="en-GB" sz="9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Calibri" pitchFamily="34" charset="0"/>
              </a:rPr>
              <a:t>&lt; 10% early school leavers &amp; min. 40% hold tertiary degree</a:t>
            </a:r>
          </a:p>
          <a:p>
            <a:pPr>
              <a:lnSpc>
                <a:spcPct val="80000"/>
              </a:lnSpc>
            </a:pPr>
            <a:endParaRPr lang="en-GB" sz="9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solidFill>
                  <a:srgbClr val="FF0000"/>
                </a:solidFill>
                <a:latin typeface="Calibri" pitchFamily="34" charset="0"/>
              </a:rPr>
              <a:t>20 million less people should be at </a:t>
            </a:r>
            <a:r>
              <a:rPr lang="en-GB" sz="2800" b="1" dirty="0" smtClean="0">
                <a:solidFill>
                  <a:srgbClr val="FF0000"/>
                </a:solidFill>
                <a:latin typeface="Calibri" pitchFamily="34" charset="0"/>
              </a:rPr>
              <a:t>risk of poverty</a:t>
            </a:r>
            <a:endParaRPr lang="en-GB" sz="2800" b="1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>
                <a:latin typeface="Calibri" pitchFamily="34" charset="0"/>
              </a:rPr>
              <a:t>Supported by 7 </a:t>
            </a:r>
            <a:r>
              <a:rPr lang="en-GB" sz="2800" b="1" u="sng" dirty="0" smtClean="0">
                <a:latin typeface="Calibri" pitchFamily="34" charset="0"/>
              </a:rPr>
              <a:t>Flagship Initiatives</a:t>
            </a:r>
          </a:p>
        </p:txBody>
      </p:sp>
      <p:pic>
        <p:nvPicPr>
          <p:cNvPr id="5" name="Picture 2" descr="Logotip u boji (verzija 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5610C-2DB1-45F6-86AB-2854CB42791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93662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Calibri" pitchFamily="34" charset="0"/>
              </a:rPr>
              <a:t/>
            </a:r>
            <a:br>
              <a:rPr lang="en-GB" sz="3600" b="1" dirty="0" smtClean="0">
                <a:latin typeface="Calibri" pitchFamily="34" charset="0"/>
              </a:rPr>
            </a:br>
            <a:r>
              <a:rPr lang="en-GB" sz="3600" b="1" dirty="0">
                <a:latin typeface="Calibri" pitchFamily="34" charset="0"/>
              </a:rPr>
              <a:t/>
            </a:r>
            <a:br>
              <a:rPr lang="en-GB" sz="3600" b="1" dirty="0">
                <a:latin typeface="Calibri" pitchFamily="34" charset="0"/>
              </a:rPr>
            </a:br>
            <a:r>
              <a:rPr lang="en-GB" sz="3600" b="1" dirty="0" smtClean="0">
                <a:latin typeface="Calibri" pitchFamily="34" charset="0"/>
              </a:rPr>
              <a:t/>
            </a:r>
            <a:br>
              <a:rPr lang="en-GB" sz="3600" b="1" dirty="0" smtClean="0">
                <a:latin typeface="Calibri" pitchFamily="34" charset="0"/>
              </a:rPr>
            </a:br>
            <a:r>
              <a:rPr lang="en-GB" sz="3600" b="1" dirty="0" smtClean="0">
                <a:latin typeface="Calibri" pitchFamily="34" charset="0"/>
              </a:rPr>
              <a:t>Europe 2020: 7 flagship initiatives to make Long term-targets more operational</a:t>
            </a:r>
          </a:p>
        </p:txBody>
      </p:sp>
      <p:graphicFrame>
        <p:nvGraphicFramePr>
          <p:cNvPr id="90136" name="Group 24"/>
          <p:cNvGraphicFramePr>
            <a:graphicFrameLocks noGrp="1"/>
          </p:cNvGraphicFramePr>
          <p:nvPr>
            <p:ph idx="4294967295"/>
          </p:nvPr>
        </p:nvGraphicFramePr>
        <p:xfrm>
          <a:off x="539750" y="1981200"/>
          <a:ext cx="7842250" cy="4419600"/>
        </p:xfrm>
        <a:graphic>
          <a:graphicData uri="http://schemas.openxmlformats.org/drawingml/2006/table">
            <a:tbl>
              <a:tblPr/>
              <a:tblGrid>
                <a:gridCol w="2686697"/>
                <a:gridCol w="2541470"/>
                <a:gridCol w="2614083"/>
              </a:tblGrid>
              <a:tr h="819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Smart Growth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Sustainable Growth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Inclusive Growth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14115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Innovation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« Innovation Union »</a:t>
                      </a: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Climate, energy and mobility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« Resource efficient Europe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Employment and skills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« An agenda for new skills and jobs”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4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Education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« Youth on the move 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Competitiveness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« An industrial policy for the globalisation era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Fighting poverty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« European platform against poverty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4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Digital society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« A digital agenda for Europe »</a:t>
                      </a: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Logotip u boji (verzija 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SEE 2020: Response to Europe 2020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2"/>
                </a:solidFill>
              </a:rPr>
              <a:t>Preparations for future membership suggest that the </a:t>
            </a:r>
            <a:r>
              <a:rPr lang="en-GB" sz="2800" i="1" dirty="0" smtClean="0">
                <a:solidFill>
                  <a:schemeClr val="tx2"/>
                </a:solidFill>
              </a:rPr>
              <a:t>Europe 2020 </a:t>
            </a:r>
            <a:r>
              <a:rPr lang="en-GB" sz="2800" dirty="0" smtClean="0">
                <a:solidFill>
                  <a:schemeClr val="tx2"/>
                </a:solidFill>
              </a:rPr>
              <a:t>policy goals and implementation methods are pertinent to enlargement countries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However, a strong need to adjust the strategy to region’s needs, making it more realistic and credible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Main objectives include boosting competitiveness, productivity, growth potential, social cohesion and economic convergence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4" name="Picture 2" descr="Logotip u boji (verzija 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0"/>
            <a:ext cx="404812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SEE 2020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357188" indent="-357188" algn="just" eaLnBrk="1" hangingPunct="1">
              <a:lnSpc>
                <a:spcPts val="2200"/>
              </a:lnSpc>
              <a:buFont typeface="Arial" charset="0"/>
              <a:buNone/>
            </a:pPr>
            <a:r>
              <a:rPr lang="en-GB" sz="2800" smtClean="0"/>
              <a:t>SEE 2020 Vision adopted at the SEE Ministers of Economy Conference in November 2011:</a:t>
            </a:r>
          </a:p>
          <a:p>
            <a:pPr marL="357188" indent="-357188" algn="just" eaLnBrk="1" hangingPunct="1">
              <a:lnSpc>
                <a:spcPts val="2200"/>
              </a:lnSpc>
              <a:buFont typeface="Calibri" pitchFamily="34" charset="0"/>
              <a:buAutoNum type="romanLcPeriod"/>
            </a:pPr>
            <a:r>
              <a:rPr lang="en-GB" sz="2800" b="1" smtClean="0"/>
              <a:t>Integrated growth </a:t>
            </a:r>
            <a:r>
              <a:rPr lang="en-GB" sz="2800" smtClean="0"/>
              <a:t>to deepen regional trade and investment linkages </a:t>
            </a:r>
          </a:p>
          <a:p>
            <a:pPr marL="357188" indent="-357188" algn="just" eaLnBrk="1" hangingPunct="1">
              <a:lnSpc>
                <a:spcPts val="2200"/>
              </a:lnSpc>
              <a:buFont typeface="Calibri" pitchFamily="34" charset="0"/>
              <a:buAutoNum type="romanLcPeriod"/>
            </a:pPr>
            <a:r>
              <a:rPr lang="en-GB" sz="2800" b="1" smtClean="0"/>
              <a:t>Smart growth </a:t>
            </a:r>
            <a:r>
              <a:rPr lang="en-GB" sz="2800" smtClean="0"/>
              <a:t>– innovation and competition based on value-added rather than labour costs </a:t>
            </a:r>
          </a:p>
          <a:p>
            <a:pPr marL="357188" indent="-357188" algn="just" eaLnBrk="1" hangingPunct="1">
              <a:lnSpc>
                <a:spcPts val="2200"/>
              </a:lnSpc>
              <a:buFont typeface="Calibri" pitchFamily="34" charset="0"/>
              <a:buAutoNum type="romanLcPeriod"/>
            </a:pPr>
            <a:r>
              <a:rPr lang="en-GB" sz="2800" b="1" smtClean="0"/>
              <a:t>Sustainable growth </a:t>
            </a:r>
            <a:r>
              <a:rPr lang="en-GB" sz="2800" smtClean="0"/>
              <a:t>– private sector competitiveness, entrepreneurship, greener and energy-efficient development</a:t>
            </a:r>
          </a:p>
          <a:p>
            <a:pPr marL="357188" indent="-357188" algn="just" eaLnBrk="1" hangingPunct="1">
              <a:lnSpc>
                <a:spcPts val="2200"/>
              </a:lnSpc>
              <a:buFont typeface="Calibri" pitchFamily="34" charset="0"/>
              <a:buAutoNum type="romanLcPeriod"/>
            </a:pPr>
            <a:r>
              <a:rPr lang="en-GB" sz="2800" b="1" smtClean="0">
                <a:solidFill>
                  <a:srgbClr val="FF0000"/>
                </a:solidFill>
              </a:rPr>
              <a:t>Inclusive growth </a:t>
            </a:r>
            <a:r>
              <a:rPr lang="en-GB" sz="2800" smtClean="0">
                <a:solidFill>
                  <a:srgbClr val="FF0000"/>
                </a:solidFill>
              </a:rPr>
              <a:t>– skills development, employment creation &amp; labour market participation by all</a:t>
            </a:r>
          </a:p>
          <a:p>
            <a:pPr marL="357188" indent="-357188" algn="just" eaLnBrk="1" hangingPunct="1">
              <a:lnSpc>
                <a:spcPts val="2200"/>
              </a:lnSpc>
              <a:buFont typeface="Calibri" pitchFamily="34" charset="0"/>
              <a:buAutoNum type="romanLcPeriod"/>
            </a:pPr>
            <a:r>
              <a:rPr lang="en-GB" sz="2800" b="1" smtClean="0"/>
              <a:t>Governance for growth </a:t>
            </a:r>
            <a:r>
              <a:rPr lang="en-GB" sz="2800" smtClean="0"/>
              <a:t>– improve capacity of public administrations to strengthen the rule of law and reduce corruption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34258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Worksheet" r:id="rId3" imgW="11753985" imgH="723891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38200" y="304800"/>
          <a:ext cx="7315200" cy="6172200"/>
        </p:xfrm>
        <a:graphic>
          <a:graphicData uri="http://schemas.openxmlformats.org/presentationml/2006/ole">
            <p:oleObj spid="_x0000_s2050" name="Worksheet" r:id="rId3" imgW="5076757" imgH="5419815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574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8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634</Words>
  <Application>Microsoft Office PowerPoint</Application>
  <PresentationFormat>On-screen Show (4:3)</PresentationFormat>
  <Paragraphs>139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Worksheet</vt:lpstr>
      <vt:lpstr>SEE 2020 Strategy Inclusive Growth Workshop</vt:lpstr>
      <vt:lpstr> Europe 2020: 5 EU targets</vt:lpstr>
      <vt:lpstr>   Europe 2020: 7 flagship initiatives to make Long term-targets more operational</vt:lpstr>
      <vt:lpstr>SEE 2020: Response to Europe 2020</vt:lpstr>
      <vt:lpstr>SEE 2020</vt:lpstr>
      <vt:lpstr>Slide 6</vt:lpstr>
      <vt:lpstr>Slide 7</vt:lpstr>
      <vt:lpstr>Slide 8</vt:lpstr>
      <vt:lpstr>Slide 9</vt:lpstr>
      <vt:lpstr>Slide 10</vt:lpstr>
      <vt:lpstr> Youth unemployment</vt:lpstr>
      <vt:lpstr>Slide 12</vt:lpstr>
      <vt:lpstr>Level of education matters</vt:lpstr>
      <vt:lpstr>  Common country priorities for employment creation</vt:lpstr>
      <vt:lpstr> Way  forward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shani</dc:creator>
  <cp:lastModifiedBy>shani</cp:lastModifiedBy>
  <cp:revision>41</cp:revision>
  <dcterms:created xsi:type="dcterms:W3CDTF">2013-01-29T10:53:28Z</dcterms:created>
  <dcterms:modified xsi:type="dcterms:W3CDTF">2013-01-30T07:54:33Z</dcterms:modified>
</cp:coreProperties>
</file>